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B382CC-7914-4EE6-B653-F69C4872E6A8}" v="20" dt="2021-04-16T12:14:41.8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4800C-9141-4F54-8664-F279B2A36E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D287BAA-CFB7-4DFF-95AB-90906B75C2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B37BC9D-4018-4559-BAC5-04260603BE07}"/>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67F9833D-D912-4258-A924-21F35E2B711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97B64A9-A853-41B6-B942-B0F0F12172BE}"/>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3565931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E2EED-437C-4243-8854-CCB819B592D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CF58D6-1286-45CB-998D-383B0D35CF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AFB579-E6BD-40B3-92F2-9AF4DB2079F7}"/>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6F4B349B-2065-417E-B5D2-8CD96E2CA72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0C7AB91-BD62-40FF-AC6A-F0E20406FC57}"/>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86895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3CA84C-C71C-4FD5-9784-4DE05734AE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BAF8BD8-0179-4B47-BCF4-B13B1DFEC9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6C04CA8-2E6A-4441-932A-0FBE7783B373}"/>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5E476CD2-3798-440F-815A-D621EEED775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CEBB07-BD5D-4542-BFB8-2BF9AADAE846}"/>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381429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E8006-052B-4323-8EC4-6B03288787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102CFBD-A7CD-41A2-AB84-AEB0004186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4F8BB1-8352-4E9D-A92C-9536EA5E823E}"/>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6C8F12CB-25E3-4E99-808C-1A251D8DF0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CA4CEE-31F4-4DDF-A0BD-26827D8B9873}"/>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310198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3E624-DB12-4456-BFD0-84B48AC0C4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025D84A-9907-4950-9BD3-A15000A19F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81CC7C-856F-4D30-8144-E15167E1A11A}"/>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9BB1BDC3-7FB7-416B-AEA3-4806A375DA7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C3136C-B269-4652-9BC6-D46E91227D78}"/>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29389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8240-F752-49DB-94CF-D61195B1978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D7DEC82-6D9F-44D1-845D-8412C4A606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60787FD-2A92-4CBB-8642-D9B7504E51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CCE9A9C-3D89-4382-A2F1-A28C3E2CA2F6}"/>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6" name="Footer Placeholder 5">
            <a:extLst>
              <a:ext uri="{FF2B5EF4-FFF2-40B4-BE49-F238E27FC236}">
                <a16:creationId xmlns:a16="http://schemas.microsoft.com/office/drawing/2014/main" id="{E3A0DAD2-6CBB-433B-8475-F15D9E2BA51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289E97-C85C-47C6-94AE-2D42385250ED}"/>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3375657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69BF-7561-403C-8ACE-EC43F4B0025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0EEB75-2252-4237-AF9F-690B7475D4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1919B3-1F52-44E1-A8BF-308C0F1E68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0D5F769-00D4-44EC-83EF-005A394A80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EC1673-8658-4CA5-A283-5463CB51F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56937E1-0FA9-44B0-8359-4827B4A15BD1}"/>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8" name="Footer Placeholder 7">
            <a:extLst>
              <a:ext uri="{FF2B5EF4-FFF2-40B4-BE49-F238E27FC236}">
                <a16:creationId xmlns:a16="http://schemas.microsoft.com/office/drawing/2014/main" id="{ADFE3993-0866-4076-907D-E4457108F63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F946D1A-288A-463F-BFD7-DBA523669C36}"/>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265753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B5FD-C66F-4CE7-A347-E736754B4F4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FF06C88-0795-4BA2-976E-CA83CE0A97C2}"/>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4" name="Footer Placeholder 3">
            <a:extLst>
              <a:ext uri="{FF2B5EF4-FFF2-40B4-BE49-F238E27FC236}">
                <a16:creationId xmlns:a16="http://schemas.microsoft.com/office/drawing/2014/main" id="{685EC78B-86F6-4CE2-A245-A83E0F18B3B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6D0B28A-0BA9-4D13-8941-0857F11A2CE4}"/>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1300782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42CEFA-6FA7-4203-BBCC-DC000B429ADF}"/>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3" name="Footer Placeholder 2">
            <a:extLst>
              <a:ext uri="{FF2B5EF4-FFF2-40B4-BE49-F238E27FC236}">
                <a16:creationId xmlns:a16="http://schemas.microsoft.com/office/drawing/2014/main" id="{0FBAB77B-54E7-4B19-9251-ECFE26D4C89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26159C5-EEC4-4C71-A783-A78E53865A3F}"/>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429460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E23D-827B-4726-B995-DD733E1EF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0ED2A63-CCBB-4A43-BF58-8B876DA1B6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D32DB74-5990-4C98-86E5-9857B1311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64160D-1354-466D-BB38-221FA5C7FA64}"/>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6" name="Footer Placeholder 5">
            <a:extLst>
              <a:ext uri="{FF2B5EF4-FFF2-40B4-BE49-F238E27FC236}">
                <a16:creationId xmlns:a16="http://schemas.microsoft.com/office/drawing/2014/main" id="{3A0F446B-1C4E-4FC8-9A18-BC681B59E59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BA4200A-8CB8-4A6D-8EB8-8AA7DEA5C23C}"/>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210667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DD4E-91B2-4670-A22D-C8C55E990F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41814AD-4B1E-4C0A-AA79-2E5F5DDE1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0C74763-7E11-4272-8E6A-A7A22F22C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04781-F122-4C58-8393-8875482A418F}"/>
              </a:ext>
            </a:extLst>
          </p:cNvPr>
          <p:cNvSpPr>
            <a:spLocks noGrp="1"/>
          </p:cNvSpPr>
          <p:nvPr>
            <p:ph type="dt" sz="half" idx="10"/>
          </p:nvPr>
        </p:nvSpPr>
        <p:spPr/>
        <p:txBody>
          <a:bodyPr/>
          <a:lstStyle/>
          <a:p>
            <a:fld id="{66EA8870-D5E9-4D0E-B6FA-301CE82C0113}" type="datetimeFigureOut">
              <a:rPr lang="en-IN" smtClean="0"/>
              <a:t>16/04/2021</a:t>
            </a:fld>
            <a:endParaRPr lang="en-IN"/>
          </a:p>
        </p:txBody>
      </p:sp>
      <p:sp>
        <p:nvSpPr>
          <p:cNvPr id="6" name="Footer Placeholder 5">
            <a:extLst>
              <a:ext uri="{FF2B5EF4-FFF2-40B4-BE49-F238E27FC236}">
                <a16:creationId xmlns:a16="http://schemas.microsoft.com/office/drawing/2014/main" id="{D5B6B28C-4D83-4E5E-9A97-5BE9EE2B3C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D9D630-64BA-4F60-91BE-40630DE278B0}"/>
              </a:ext>
            </a:extLst>
          </p:cNvPr>
          <p:cNvSpPr>
            <a:spLocks noGrp="1"/>
          </p:cNvSpPr>
          <p:nvPr>
            <p:ph type="sldNum" sz="quarter" idx="12"/>
          </p:nvPr>
        </p:nvSpPr>
        <p:spPr/>
        <p:txBody>
          <a:bodyPr/>
          <a:lstStyle/>
          <a:p>
            <a:fld id="{7A07601C-98EA-4290-BB80-5836104DC80A}" type="slidenum">
              <a:rPr lang="en-IN" smtClean="0"/>
              <a:t>‹#›</a:t>
            </a:fld>
            <a:endParaRPr lang="en-IN"/>
          </a:p>
        </p:txBody>
      </p:sp>
    </p:spTree>
    <p:extLst>
      <p:ext uri="{BB962C8B-B14F-4D97-AF65-F5344CB8AC3E}">
        <p14:creationId xmlns:p14="http://schemas.microsoft.com/office/powerpoint/2010/main" val="291993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57825F-117B-4F81-9A12-0DB246FD30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D1A61CA-F404-4F0D-900D-56D4BCBF50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3D6E43-9502-4ED0-9562-6EDEACF49B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A8870-D5E9-4D0E-B6FA-301CE82C0113}" type="datetimeFigureOut">
              <a:rPr lang="en-IN" smtClean="0"/>
              <a:t>16/04/2021</a:t>
            </a:fld>
            <a:endParaRPr lang="en-IN"/>
          </a:p>
        </p:txBody>
      </p:sp>
      <p:sp>
        <p:nvSpPr>
          <p:cNvPr id="5" name="Footer Placeholder 4">
            <a:extLst>
              <a:ext uri="{FF2B5EF4-FFF2-40B4-BE49-F238E27FC236}">
                <a16:creationId xmlns:a16="http://schemas.microsoft.com/office/drawing/2014/main" id="{0DE75E7A-231E-4211-B96E-522423F15A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78340E9-895E-4D5E-A2B1-4CE2C9097B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7601C-98EA-4290-BB80-5836104DC80A}" type="slidenum">
              <a:rPr lang="en-IN" smtClean="0"/>
              <a:t>‹#›</a:t>
            </a:fld>
            <a:endParaRPr lang="en-IN"/>
          </a:p>
        </p:txBody>
      </p:sp>
    </p:spTree>
    <p:extLst>
      <p:ext uri="{BB962C8B-B14F-4D97-AF65-F5344CB8AC3E}">
        <p14:creationId xmlns:p14="http://schemas.microsoft.com/office/powerpoint/2010/main" val="2548491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07093-0D1E-4690-8797-940326E6302C}"/>
              </a:ext>
            </a:extLst>
          </p:cNvPr>
          <p:cNvSpPr>
            <a:spLocks noGrp="1"/>
          </p:cNvSpPr>
          <p:nvPr>
            <p:ph type="ctrTitle"/>
          </p:nvPr>
        </p:nvSpPr>
        <p:spPr/>
        <p:txBody>
          <a:bodyPr/>
          <a:lstStyle/>
          <a:p>
            <a:r>
              <a:rPr lang="en-IN" dirty="0"/>
              <a:t>SOME FACTS ABOUT KVAH BILLING</a:t>
            </a:r>
          </a:p>
        </p:txBody>
      </p:sp>
      <p:sp>
        <p:nvSpPr>
          <p:cNvPr id="3" name="Subtitle 2">
            <a:extLst>
              <a:ext uri="{FF2B5EF4-FFF2-40B4-BE49-F238E27FC236}">
                <a16:creationId xmlns:a16="http://schemas.microsoft.com/office/drawing/2014/main" id="{B1BE42E8-0597-4C6C-9D7F-055992D18FEB}"/>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7970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70B02-08EB-40EA-BDC6-1E8A73196A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D3F70B7-61B5-4C9E-9E26-4452FCB166CB}"/>
              </a:ext>
            </a:extLst>
          </p:cNvPr>
          <p:cNvSpPr>
            <a:spLocks noGrp="1"/>
          </p:cNvSpPr>
          <p:nvPr>
            <p:ph idx="1"/>
          </p:nvPr>
        </p:nvSpPr>
        <p:spPr>
          <a:xfrm>
            <a:off x="838200" y="1245704"/>
            <a:ext cx="10515600" cy="4931259"/>
          </a:xfrm>
        </p:spPr>
        <p:txBody>
          <a:bodyPr/>
          <a:lstStyle/>
          <a:p>
            <a:r>
              <a:rPr lang="en-IN" sz="3200" dirty="0">
                <a:solidFill>
                  <a:srgbClr val="000000"/>
                </a:solidFill>
                <a:effectLst/>
                <a:latin typeface="Times New Roman" panose="02020603050405020304" pitchFamily="18" charset="0"/>
                <a:ea typeface="Times New Roman" panose="02020603050405020304" pitchFamily="18" charset="0"/>
              </a:rPr>
              <a:t>Forum of Regulators (FOR), has recommended </a:t>
            </a:r>
            <a:r>
              <a:rPr lang="en-IN" sz="3200" dirty="0" err="1">
                <a:solidFill>
                  <a:srgbClr val="000000"/>
                </a:solidFill>
                <a:effectLst/>
                <a:latin typeface="Times New Roman" panose="02020603050405020304" pitchFamily="18" charset="0"/>
                <a:ea typeface="Times New Roman" panose="02020603050405020304" pitchFamily="18" charset="0"/>
              </a:rPr>
              <a:t>kVAh</a:t>
            </a:r>
            <a:r>
              <a:rPr lang="en-IN" sz="3200" dirty="0">
                <a:solidFill>
                  <a:srgbClr val="000000"/>
                </a:solidFill>
                <a:effectLst/>
                <a:latin typeface="Times New Roman" panose="02020603050405020304" pitchFamily="18" charset="0"/>
                <a:ea typeface="Times New Roman" panose="02020603050405020304" pitchFamily="18" charset="0"/>
              </a:rPr>
              <a:t> billing stating that </a:t>
            </a:r>
            <a:r>
              <a:rPr lang="en-IN" sz="3200" dirty="0" err="1">
                <a:solidFill>
                  <a:srgbClr val="000000"/>
                </a:solidFill>
                <a:effectLst/>
                <a:latin typeface="Times New Roman" panose="02020603050405020304" pitchFamily="18" charset="0"/>
                <a:ea typeface="Times New Roman" panose="02020603050405020304" pitchFamily="18" charset="0"/>
              </a:rPr>
              <a:t>kVAh</a:t>
            </a:r>
            <a:r>
              <a:rPr lang="en-IN" sz="3200" dirty="0">
                <a:solidFill>
                  <a:srgbClr val="000000"/>
                </a:solidFill>
                <a:effectLst/>
                <a:latin typeface="Times New Roman" panose="02020603050405020304" pitchFamily="18" charset="0"/>
                <a:ea typeface="Times New Roman" panose="02020603050405020304" pitchFamily="18" charset="0"/>
              </a:rPr>
              <a:t> billing is the new trend in electricity billing, which is adopted worldwide.</a:t>
            </a:r>
          </a:p>
          <a:p>
            <a:endParaRPr lang="en-IN" sz="3200" dirty="0">
              <a:solidFill>
                <a:srgbClr val="000000"/>
              </a:solidFill>
              <a:effectLst/>
              <a:latin typeface="Times New Roman" panose="02020603050405020304" pitchFamily="18" charset="0"/>
              <a:ea typeface="Times New Roman" panose="02020603050405020304" pitchFamily="18" charset="0"/>
            </a:endParaRPr>
          </a:p>
          <a:p>
            <a:r>
              <a:rPr lang="en-IN" sz="3200" dirty="0">
                <a:solidFill>
                  <a:srgbClr val="000000"/>
                </a:solidFill>
                <a:effectLst/>
                <a:latin typeface="Times New Roman" panose="02020603050405020304" pitchFamily="18" charset="0"/>
                <a:ea typeface="Times New Roman" panose="02020603050405020304" pitchFamily="18" charset="0"/>
              </a:rPr>
              <a:t>The DISCOMs across the country are in the process of switching over to </a:t>
            </a:r>
            <a:r>
              <a:rPr lang="en-IN" sz="3200" dirty="0" err="1">
                <a:solidFill>
                  <a:srgbClr val="000000"/>
                </a:solidFill>
                <a:effectLst/>
                <a:latin typeface="Times New Roman" panose="02020603050405020304" pitchFamily="18" charset="0"/>
                <a:ea typeface="Times New Roman" panose="02020603050405020304" pitchFamily="18" charset="0"/>
              </a:rPr>
              <a:t>KVAh</a:t>
            </a:r>
            <a:r>
              <a:rPr lang="en-IN" sz="3200" dirty="0">
                <a:solidFill>
                  <a:srgbClr val="000000"/>
                </a:solidFill>
                <a:effectLst/>
                <a:latin typeface="Times New Roman" panose="02020603050405020304" pitchFamily="18" charset="0"/>
                <a:ea typeface="Times New Roman" panose="02020603050405020304" pitchFamily="18" charset="0"/>
              </a:rPr>
              <a:t> based tariff billing for HT consumers. Electricity Regulatory Commissions in States viz. Himachal Pradesh, Delhi, Uttar Pradesh, Jammu &amp; Kashmir, Andhra Pradesh, Chhattisgarh, Bihar, Haryana, Punjab have introduced </a:t>
            </a:r>
            <a:r>
              <a:rPr lang="en-IN" sz="3200" dirty="0" err="1">
                <a:solidFill>
                  <a:srgbClr val="000000"/>
                </a:solidFill>
                <a:effectLst/>
                <a:latin typeface="Times New Roman" panose="02020603050405020304" pitchFamily="18" charset="0"/>
                <a:ea typeface="Times New Roman" panose="02020603050405020304" pitchFamily="18" charset="0"/>
              </a:rPr>
              <a:t>kVAh</a:t>
            </a:r>
            <a:r>
              <a:rPr lang="en-IN" sz="3200" dirty="0">
                <a:solidFill>
                  <a:srgbClr val="000000"/>
                </a:solidFill>
                <a:effectLst/>
                <a:latin typeface="Times New Roman" panose="02020603050405020304" pitchFamily="18" charset="0"/>
                <a:ea typeface="Times New Roman" panose="02020603050405020304" pitchFamily="18" charset="0"/>
              </a:rPr>
              <a:t> based tariff in their recent tariff orders.</a:t>
            </a:r>
          </a:p>
          <a:p>
            <a:endParaRPr lang="en-IN" dirty="0"/>
          </a:p>
        </p:txBody>
      </p:sp>
    </p:spTree>
    <p:extLst>
      <p:ext uri="{BB962C8B-B14F-4D97-AF65-F5344CB8AC3E}">
        <p14:creationId xmlns:p14="http://schemas.microsoft.com/office/powerpoint/2010/main" val="322465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4D7DF1-46E2-46DE-9737-4625EFA7CF0B}"/>
              </a:ext>
            </a:extLst>
          </p:cNvPr>
          <p:cNvSpPr>
            <a:spLocks noGrp="1"/>
          </p:cNvSpPr>
          <p:nvPr>
            <p:ph idx="1"/>
          </p:nvPr>
        </p:nvSpPr>
        <p:spPr>
          <a:xfrm>
            <a:off x="506896" y="192158"/>
            <a:ext cx="10515600" cy="2749825"/>
          </a:xfrm>
        </p:spPr>
        <p:txBody>
          <a:bodyPr>
            <a:normAutofit fontScale="92500" lnSpcReduction="10000"/>
          </a:bodyPr>
          <a:lstStyle/>
          <a:p>
            <a:pPr marL="234950" indent="-234950" algn="just">
              <a:lnSpc>
                <a:spcPct val="153000"/>
              </a:lnSpc>
              <a:spcAft>
                <a:spcPts val="710"/>
              </a:spcAft>
            </a:pPr>
            <a:r>
              <a:rPr lang="en-IN" sz="2400" dirty="0">
                <a:solidFill>
                  <a:srgbClr val="000000"/>
                </a:solidFill>
                <a:effectLst/>
                <a:latin typeface="Times New Roman" panose="02020603050405020304" pitchFamily="18" charset="0"/>
                <a:ea typeface="Times New Roman" panose="02020603050405020304" pitchFamily="18" charset="0"/>
              </a:rPr>
              <a:t>POWER CONSISTS OF TWO COMPONENTS</a:t>
            </a:r>
          </a:p>
          <a:p>
            <a:pPr marL="234950" indent="-234950" algn="just">
              <a:lnSpc>
                <a:spcPct val="153000"/>
              </a:lnSpc>
              <a:spcAft>
                <a:spcPts val="710"/>
              </a:spcAft>
            </a:pPr>
            <a:r>
              <a:rPr lang="en-IN" sz="2400" dirty="0">
                <a:solidFill>
                  <a:srgbClr val="000000"/>
                </a:solidFill>
                <a:effectLst/>
                <a:latin typeface="Times New Roman" panose="02020603050405020304" pitchFamily="18" charset="0"/>
                <a:ea typeface="Times New Roman" panose="02020603050405020304" pitchFamily="18" charset="0"/>
              </a:rPr>
              <a:t>Active Energy (kWh) and </a:t>
            </a:r>
          </a:p>
          <a:p>
            <a:pPr marL="342900" lvl="0" indent="-342900" algn="just">
              <a:lnSpc>
                <a:spcPct val="153000"/>
              </a:lnSpc>
              <a:spcAft>
                <a:spcPts val="710"/>
              </a:spcAft>
              <a:buFont typeface="+mj-lt"/>
              <a:buAutoNum type="alphaUcParenR"/>
            </a:pPr>
            <a:r>
              <a:rPr lang="en-IN" sz="2400" dirty="0">
                <a:solidFill>
                  <a:srgbClr val="000000"/>
                </a:solidFill>
                <a:effectLst/>
                <a:latin typeface="Times New Roman" panose="02020603050405020304" pitchFamily="18" charset="0"/>
                <a:ea typeface="Times New Roman" panose="02020603050405020304" pitchFamily="18" charset="0"/>
              </a:rPr>
              <a:t>Reactive Energy (</a:t>
            </a:r>
            <a:r>
              <a:rPr lang="en-IN" sz="2400" dirty="0" err="1">
                <a:solidFill>
                  <a:srgbClr val="000000"/>
                </a:solidFill>
                <a:effectLst/>
                <a:latin typeface="Times New Roman" panose="02020603050405020304" pitchFamily="18" charset="0"/>
                <a:ea typeface="Times New Roman" panose="02020603050405020304" pitchFamily="18" charset="0"/>
              </a:rPr>
              <a:t>kVArh</a:t>
            </a:r>
            <a:r>
              <a:rPr lang="en-IN" sz="2400" dirty="0">
                <a:solidFill>
                  <a:srgbClr val="000000"/>
                </a:solidFill>
                <a:effectLst/>
                <a:latin typeface="Times New Roman" panose="02020603050405020304" pitchFamily="18" charset="0"/>
                <a:ea typeface="Times New Roman" panose="02020603050405020304" pitchFamily="18" charset="0"/>
              </a:rPr>
              <a:t>). </a:t>
            </a:r>
          </a:p>
          <a:p>
            <a:r>
              <a:rPr lang="en-IN" sz="2400" dirty="0">
                <a:solidFill>
                  <a:srgbClr val="000000"/>
                </a:solidFill>
                <a:effectLst/>
                <a:latin typeface="Times New Roman" panose="02020603050405020304" pitchFamily="18" charset="0"/>
                <a:ea typeface="Times New Roman" panose="02020603050405020304" pitchFamily="18" charset="0"/>
              </a:rPr>
              <a:t>Vector sum of these two components is called Apparent Energy and is measured in terms of </a:t>
            </a:r>
            <a:r>
              <a:rPr lang="en-IN" sz="2400" dirty="0" err="1">
                <a:solidFill>
                  <a:srgbClr val="000000"/>
                </a:solidFill>
                <a:effectLst/>
                <a:latin typeface="Times New Roman" panose="02020603050405020304" pitchFamily="18" charset="0"/>
                <a:ea typeface="Times New Roman" panose="02020603050405020304" pitchFamily="18" charset="0"/>
              </a:rPr>
              <a:t>KVAh</a:t>
            </a:r>
            <a:endParaRPr lang="en-IN" sz="2400" dirty="0"/>
          </a:p>
        </p:txBody>
      </p:sp>
      <p:pic>
        <p:nvPicPr>
          <p:cNvPr id="10" name="Picture 9">
            <a:extLst>
              <a:ext uri="{FF2B5EF4-FFF2-40B4-BE49-F238E27FC236}">
                <a16:creationId xmlns:a16="http://schemas.microsoft.com/office/drawing/2014/main" id="{FFA5E4D2-243F-4524-B3EE-56E2487C5D88}"/>
              </a:ext>
            </a:extLst>
          </p:cNvPr>
          <p:cNvPicPr/>
          <p:nvPr/>
        </p:nvPicPr>
        <p:blipFill>
          <a:blip r:embed="rId2"/>
          <a:stretch>
            <a:fillRect/>
          </a:stretch>
        </p:blipFill>
        <p:spPr>
          <a:xfrm>
            <a:off x="2001078" y="2941983"/>
            <a:ext cx="7400822" cy="3445565"/>
          </a:xfrm>
          <a:prstGeom prst="rect">
            <a:avLst/>
          </a:prstGeom>
        </p:spPr>
      </p:pic>
    </p:spTree>
    <p:extLst>
      <p:ext uri="{BB962C8B-B14F-4D97-AF65-F5344CB8AC3E}">
        <p14:creationId xmlns:p14="http://schemas.microsoft.com/office/powerpoint/2010/main" val="1575306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9B43B-D525-4FAA-B537-318A172337A4}"/>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95CA4E75-D2C9-4E88-ACAD-4E76EB881D5B}"/>
              </a:ext>
            </a:extLst>
          </p:cNvPr>
          <p:cNvSpPr>
            <a:spLocks noGrp="1"/>
          </p:cNvSpPr>
          <p:nvPr>
            <p:ph idx="1"/>
          </p:nvPr>
        </p:nvSpPr>
        <p:spPr>
          <a:xfrm>
            <a:off x="838200" y="510554"/>
            <a:ext cx="10515600" cy="5836892"/>
          </a:xfrm>
        </p:spPr>
        <p:txBody>
          <a:bodyPr>
            <a:normAutofit fontScale="77500" lnSpcReduction="20000"/>
          </a:bodyPr>
          <a:lstStyle/>
          <a:p>
            <a:pPr marL="234950" indent="-234950" algn="just">
              <a:lnSpc>
                <a:spcPct val="153000"/>
              </a:lnSpc>
              <a:spcAft>
                <a:spcPts val="710"/>
              </a:spcAft>
            </a:pPr>
            <a:r>
              <a:rPr lang="en-IN" dirty="0">
                <a:solidFill>
                  <a:srgbClr val="1C1C1C"/>
                </a:solidFill>
                <a:effectLst/>
                <a:latin typeface="Times New Roman" panose="02020603050405020304" pitchFamily="18" charset="0"/>
                <a:ea typeface="Times New Roman" panose="02020603050405020304" pitchFamily="18" charset="0"/>
              </a:rPr>
              <a:t>Reactive Power comes with the Real Power. It is useful for creating magnetic flux to run electrical machines. However, the quantum of Reactive Power required generating flux is lesser. The balance reactive current flows in the system and makes system components such as relays, switches, NO/NC contacts sluggish and insensitive. High Reactive Power is also a cause of poor power factor. It is therefore desired to have minimum reactive power or ideally zero reactive power. The power factor is unity at zero reactive power.</a:t>
            </a:r>
            <a:r>
              <a:rPr lang="en-IN" dirty="0">
                <a:solidFill>
                  <a:srgbClr val="000000"/>
                </a:solidFill>
                <a:effectLst/>
                <a:latin typeface="Times New Roman" panose="02020603050405020304" pitchFamily="18" charset="0"/>
                <a:ea typeface="Times New Roman" panose="02020603050405020304" pitchFamily="18" charset="0"/>
              </a:rPr>
              <a:t> Ideally the power factor is required to be unity. However, the power factor is leading if the load is predominantly capacitive and lagging if the load is predominantly inductive. PF incentives are given on electricity bill if the Power Factor is between 0.95 to 1. On other hand, penalties are levied if the Power Factor is below 0.85. It is therefore required that consumer should maintain higher power factor above 0.95 through proper compensation. </a:t>
            </a:r>
          </a:p>
          <a:p>
            <a:endParaRPr lang="en-IN" dirty="0"/>
          </a:p>
        </p:txBody>
      </p:sp>
    </p:spTree>
    <p:extLst>
      <p:ext uri="{BB962C8B-B14F-4D97-AF65-F5344CB8AC3E}">
        <p14:creationId xmlns:p14="http://schemas.microsoft.com/office/powerpoint/2010/main" val="427423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BC2E-C6EC-405B-A15D-55CDEEF4FFA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BD39562-8DDF-4160-BCBB-3F54D5FAEF31}"/>
              </a:ext>
            </a:extLst>
          </p:cNvPr>
          <p:cNvSpPr>
            <a:spLocks noGrp="1"/>
          </p:cNvSpPr>
          <p:nvPr>
            <p:ph idx="1"/>
          </p:nvPr>
        </p:nvSpPr>
        <p:spPr/>
        <p:txBody>
          <a:bodyPr/>
          <a:lstStyle/>
          <a:p>
            <a:pPr marL="234950" indent="-234950" algn="just">
              <a:lnSpc>
                <a:spcPct val="153000"/>
              </a:lnSpc>
              <a:spcAft>
                <a:spcPts val="710"/>
              </a:spcAft>
            </a:pPr>
            <a:r>
              <a:rPr lang="en-IN" sz="2800" dirty="0">
                <a:solidFill>
                  <a:srgbClr val="000000"/>
                </a:solidFill>
                <a:effectLst/>
                <a:latin typeface="Times New Roman" panose="02020603050405020304" pitchFamily="18" charset="0"/>
                <a:ea typeface="Times New Roman" panose="02020603050405020304" pitchFamily="18" charset="0"/>
              </a:rPr>
              <a:t>KVAH billing will ensure that the consumers who utilize the power efficiently will be paying less energy charges as compared to others who are not using the power efficiently. The new billing methodology will be much simpler to understand as number of parameters viz. PF, </a:t>
            </a:r>
            <a:r>
              <a:rPr lang="en-IN" sz="2800" dirty="0" err="1">
                <a:solidFill>
                  <a:srgbClr val="000000"/>
                </a:solidFill>
                <a:effectLst/>
                <a:latin typeface="Times New Roman" panose="02020603050405020304" pitchFamily="18" charset="0"/>
                <a:ea typeface="Times New Roman" panose="02020603050405020304" pitchFamily="18" charset="0"/>
              </a:rPr>
              <a:t>rkvah</a:t>
            </a:r>
            <a:r>
              <a:rPr lang="en-IN" sz="2800" dirty="0">
                <a:solidFill>
                  <a:srgbClr val="000000"/>
                </a:solidFill>
                <a:effectLst/>
                <a:latin typeface="Times New Roman" panose="02020603050405020304" pitchFamily="18" charset="0"/>
                <a:ea typeface="Times New Roman" panose="02020603050405020304" pitchFamily="18" charset="0"/>
              </a:rPr>
              <a:t> (lead/lag), kwh units will be reduced.</a:t>
            </a:r>
            <a:endParaRPr lang="en-IN" sz="2400" dirty="0">
              <a:solidFill>
                <a:srgbClr val="000000"/>
              </a:solidFill>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813318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DF765-B11D-41C3-9354-9B21F4E8ECF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9217935-AECF-41EF-A8CA-29BCE5BE1EA2}"/>
              </a:ext>
            </a:extLst>
          </p:cNvPr>
          <p:cNvSpPr>
            <a:spLocks noGrp="1"/>
          </p:cNvSpPr>
          <p:nvPr>
            <p:ph idx="1"/>
          </p:nvPr>
        </p:nvSpPr>
        <p:spPr/>
        <p:txBody>
          <a:bodyPr/>
          <a:lstStyle/>
          <a:p>
            <a:pPr marL="234950" indent="-234950" algn="just">
              <a:lnSpc>
                <a:spcPct val="153000"/>
              </a:lnSpc>
              <a:spcAft>
                <a:spcPts val="710"/>
              </a:spcAft>
            </a:pPr>
            <a:r>
              <a:rPr lang="en-IN" sz="2800" dirty="0" err="1">
                <a:solidFill>
                  <a:srgbClr val="000000"/>
                </a:solidFill>
                <a:effectLst/>
                <a:latin typeface="Times New Roman" panose="02020603050405020304" pitchFamily="18" charset="0"/>
                <a:ea typeface="Times New Roman" panose="02020603050405020304" pitchFamily="18" charset="0"/>
              </a:rPr>
              <a:t>KVAh</a:t>
            </a:r>
            <a:r>
              <a:rPr lang="en-IN" sz="2800" dirty="0">
                <a:solidFill>
                  <a:srgbClr val="000000"/>
                </a:solidFill>
                <a:effectLst/>
                <a:latin typeface="Times New Roman" panose="02020603050405020304" pitchFamily="18" charset="0"/>
                <a:ea typeface="Times New Roman" panose="02020603050405020304" pitchFamily="18" charset="0"/>
              </a:rPr>
              <a:t> billing has an inherent mechanism to incentivize or penalize consumers according to their power factor. High harmonics, especially induced due to low power factor create disturbances in the system and harm sensitive </a:t>
            </a:r>
            <a:r>
              <a:rPr lang="en-IN" sz="2800" dirty="0" err="1">
                <a:solidFill>
                  <a:srgbClr val="000000"/>
                </a:solidFill>
                <a:effectLst/>
                <a:latin typeface="Times New Roman" panose="02020603050405020304" pitchFamily="18" charset="0"/>
                <a:ea typeface="Times New Roman" panose="02020603050405020304" pitchFamily="18" charset="0"/>
              </a:rPr>
              <a:t>equipments</a:t>
            </a:r>
            <a:r>
              <a:rPr lang="en-IN" sz="2800" dirty="0">
                <a:solidFill>
                  <a:srgbClr val="000000"/>
                </a:solidFill>
                <a:effectLst/>
                <a:latin typeface="Times New Roman" panose="02020603050405020304" pitchFamily="18" charset="0"/>
                <a:ea typeface="Times New Roman" panose="02020603050405020304" pitchFamily="18" charset="0"/>
              </a:rPr>
              <a:t>. Besides that, Transformers, Cables and Switch Gears can be utilized to its optimum capacity by maintaining near Unity Power Factor.  </a:t>
            </a:r>
            <a:endParaRPr lang="en-IN" sz="2400" dirty="0">
              <a:solidFill>
                <a:srgbClr val="000000"/>
              </a:solidFill>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177789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5290-3FBD-4678-BABB-F1A56C5D055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CC453FF-89C3-452D-8639-4F205EF8D07C}"/>
              </a:ext>
            </a:extLst>
          </p:cNvPr>
          <p:cNvSpPr>
            <a:spLocks noGrp="1"/>
          </p:cNvSpPr>
          <p:nvPr>
            <p:ph idx="1"/>
          </p:nvPr>
        </p:nvSpPr>
        <p:spPr/>
        <p:txBody>
          <a:bodyPr>
            <a:normAutofit fontScale="85000" lnSpcReduction="10000"/>
          </a:bodyPr>
          <a:lstStyle/>
          <a:p>
            <a:pPr marL="234950" indent="-234950" algn="just">
              <a:lnSpc>
                <a:spcPct val="153000"/>
              </a:lnSpc>
              <a:spcAft>
                <a:spcPts val="710"/>
              </a:spcAft>
            </a:pPr>
            <a:r>
              <a:rPr lang="en-IN" sz="2800" dirty="0">
                <a:solidFill>
                  <a:srgbClr val="000000"/>
                </a:solidFill>
                <a:effectLst/>
                <a:latin typeface="Times New Roman" panose="02020603050405020304" pitchFamily="18" charset="0"/>
                <a:ea typeface="Times New Roman" panose="02020603050405020304" pitchFamily="18" charset="0"/>
              </a:rPr>
              <a:t>The Prime Objective of the </a:t>
            </a:r>
            <a:r>
              <a:rPr lang="en-IN" sz="2800" dirty="0" err="1">
                <a:solidFill>
                  <a:srgbClr val="000000"/>
                </a:solidFill>
                <a:effectLst/>
                <a:latin typeface="Times New Roman" panose="02020603050405020304" pitchFamily="18" charset="0"/>
                <a:ea typeface="Times New Roman" panose="02020603050405020304" pitchFamily="18" charset="0"/>
              </a:rPr>
              <a:t>kVAh</a:t>
            </a:r>
            <a:r>
              <a:rPr lang="en-IN" sz="2800" dirty="0">
                <a:solidFill>
                  <a:srgbClr val="000000"/>
                </a:solidFill>
                <a:effectLst/>
                <a:latin typeface="Times New Roman" panose="02020603050405020304" pitchFamily="18" charset="0"/>
                <a:ea typeface="Times New Roman" panose="02020603050405020304" pitchFamily="18" charset="0"/>
              </a:rPr>
              <a:t> based billing is to encourage the consumers to maintain near unity Power factor to achieve loss reduction, improve system stability, power quality and improve voltage profile. At the national level, emphasis is being given to Energy Conservation, Energy Efficiency and Demand Side Management (DSM) to optimize the energy usage. Through </a:t>
            </a:r>
            <a:r>
              <a:rPr lang="en-IN" sz="2800" dirty="0" err="1">
                <a:solidFill>
                  <a:srgbClr val="000000"/>
                </a:solidFill>
                <a:effectLst/>
                <a:latin typeface="Times New Roman" panose="02020603050405020304" pitchFamily="18" charset="0"/>
                <a:ea typeface="Times New Roman" panose="02020603050405020304" pitchFamily="18" charset="0"/>
              </a:rPr>
              <a:t>kVAh</a:t>
            </a:r>
            <a:r>
              <a:rPr lang="en-IN" sz="2800" dirty="0">
                <a:solidFill>
                  <a:srgbClr val="000000"/>
                </a:solidFill>
                <a:effectLst/>
                <a:latin typeface="Times New Roman" panose="02020603050405020304" pitchFamily="18" charset="0"/>
                <a:ea typeface="Times New Roman" panose="02020603050405020304" pitchFamily="18" charset="0"/>
              </a:rPr>
              <a:t> billing, the consumers will be encouraged to adopt energy efficiency programs and will be benefited by reduced electricity bills. </a:t>
            </a:r>
            <a:endParaRPr lang="en-IN" sz="2400" dirty="0">
              <a:solidFill>
                <a:srgbClr val="000000"/>
              </a:solidFill>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688507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A05D7-5BBD-4D2F-AC05-EA37AA4076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A220CDC-D6AC-4B66-9348-01FE8E93297E}"/>
              </a:ext>
            </a:extLst>
          </p:cNvPr>
          <p:cNvSpPr>
            <a:spLocks noGrp="1"/>
          </p:cNvSpPr>
          <p:nvPr>
            <p:ph idx="1"/>
          </p:nvPr>
        </p:nvSpPr>
        <p:spPr/>
        <p:txBody>
          <a:bodyPr>
            <a:normAutofit/>
          </a:bodyPr>
          <a:lstStyle/>
          <a:p>
            <a:pPr marL="0" indent="0">
              <a:buNone/>
            </a:pPr>
            <a:r>
              <a:rPr lang="en-IN" sz="5400" dirty="0"/>
              <a:t>WE THANK YOU FOR VIEWING </a:t>
            </a:r>
          </a:p>
          <a:p>
            <a:pPr marL="0" indent="0">
              <a:buNone/>
            </a:pPr>
            <a:r>
              <a:rPr lang="en-IN" sz="5400"/>
              <a:t>THIS SHORT VIDEO </a:t>
            </a:r>
            <a:r>
              <a:rPr lang="en-IN" sz="5400" dirty="0"/>
              <a:t>AND </a:t>
            </a:r>
          </a:p>
          <a:p>
            <a:pPr marL="0" indent="0">
              <a:buNone/>
            </a:pPr>
            <a:r>
              <a:rPr lang="en-IN" sz="5400" dirty="0"/>
              <a:t>FOR YOUR TIME</a:t>
            </a:r>
          </a:p>
        </p:txBody>
      </p:sp>
    </p:spTree>
    <p:extLst>
      <p:ext uri="{BB962C8B-B14F-4D97-AF65-F5344CB8AC3E}">
        <p14:creationId xmlns:p14="http://schemas.microsoft.com/office/powerpoint/2010/main" val="1059035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521</Words>
  <Application>Microsoft Office PowerPoint</Application>
  <PresentationFormat>Widescreen</PresentationFormat>
  <Paragraphs>15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SOME FACTS ABOUT KVAH BILLING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FACTS ABOUT KVAH BILLING</dc:title>
  <dc:creator>Pascoal Joe Alvares</dc:creator>
  <cp:lastModifiedBy>Pascoal Joe Alvares</cp:lastModifiedBy>
  <cp:revision>3</cp:revision>
  <dcterms:created xsi:type="dcterms:W3CDTF">2021-04-16T12:09:32Z</dcterms:created>
  <dcterms:modified xsi:type="dcterms:W3CDTF">2021-04-16T12:25:23Z</dcterms:modified>
</cp:coreProperties>
</file>